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sldIdLst>
    <p:sldId id="256" r:id="rId2"/>
    <p:sldId id="257" r:id="rId3"/>
    <p:sldId id="281" r:id="rId4"/>
    <p:sldId id="258" r:id="rId5"/>
    <p:sldId id="261" r:id="rId6"/>
    <p:sldId id="262" r:id="rId7"/>
    <p:sldId id="263" r:id="rId8"/>
    <p:sldId id="280" r:id="rId9"/>
    <p:sldId id="264" r:id="rId10"/>
    <p:sldId id="275" r:id="rId11"/>
    <p:sldId id="267" r:id="rId12"/>
    <p:sldId id="277" r:id="rId13"/>
    <p:sldId id="276" r:id="rId14"/>
    <p:sldId id="278" r:id="rId15"/>
    <p:sldId id="270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E25E649-3F16-4E02-A733-19D2CDBF48F0}" styleName="Средний стиль 3 - акцент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4" d="100"/>
          <a:sy n="64" d="100"/>
        </p:scale>
        <p:origin x="-1566" y="-4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429064" y="3337560"/>
            <a:ext cx="6480048" cy="2301240"/>
          </a:xfrm>
        </p:spPr>
        <p:txBody>
          <a:bodyPr rIns="45720"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433050" y="1544812"/>
            <a:ext cx="6480048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11.03.2020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11.03.2020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83837"/>
            <a:ext cx="6629400" cy="1826363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2485800"/>
            <a:ext cx="662940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11.03.2020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26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11.03.2020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86400"/>
            <a:ext cx="4040188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5486400"/>
            <a:ext cx="4041775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1516912"/>
            <a:ext cx="404018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1516912"/>
            <a:ext cx="4041775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11.03.2020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7470648" cy="1143000"/>
          </a:xfrm>
        </p:spPr>
        <p:txBody>
          <a:bodyPr anchor="ctr"/>
          <a:lstStyle>
            <a:lvl1pPr algn="l">
              <a:defRPr sz="460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11.03.2020</a:t>
            </a:fld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Нижний колонтитул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11.03.2020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85528"/>
            <a:ext cx="3200400" cy="730250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214424"/>
            <a:ext cx="27432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70866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11.03.2020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156448" y="6422064"/>
            <a:ext cx="762000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56732" y="1705709"/>
            <a:ext cx="3053868" cy="1253808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065628" y="1019907"/>
            <a:ext cx="4114800" cy="41148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556734" y="2998765"/>
            <a:ext cx="3053866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422064"/>
            <a:ext cx="2133600" cy="365125"/>
          </a:xfrm>
        </p:spPr>
        <p:txBody>
          <a:bodyPr/>
          <a:lstStyle/>
          <a:p>
            <a:fld id="{B4C71EC6-210F-42DE-9C53-41977AD35B3D}" type="datetimeFigureOut">
              <a:rPr lang="ru-RU" smtClean="0"/>
              <a:pPr/>
              <a:t>11.03.2020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11.03.2020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11.03.2020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олилиния 11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олилиния 15"/>
          <p:cNvSpPr>
            <a:spLocks/>
          </p:cNvSpPr>
          <p:nvPr/>
        </p:nvSpPr>
        <p:spPr bwMode="auto">
          <a:xfrm>
            <a:off x="7315200" y="0"/>
            <a:ext cx="18288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422064"/>
            <a:ext cx="2133600" cy="365125"/>
          </a:xfrm>
          <a:prstGeom prst="rect">
            <a:avLst/>
          </a:prstGeom>
        </p:spPr>
        <p:txBody>
          <a:bodyPr vert="horz" bIns="0" anchor="b"/>
          <a:lstStyle>
            <a:lvl1pPr algn="l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11.03.2020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3124200" y="6422064"/>
            <a:ext cx="28956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153400" y="6422064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rtl="0" eaLnBrk="1" latinLnBrk="0" hangingPunct="1">
        <a:spcBef>
          <a:spcPct val="0"/>
        </a:spcBef>
        <a:buNone/>
        <a:defRPr kumimoji="0"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20624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76" indent="-274320" algn="l" rtl="0" eaLnBrk="1" latinLnBrk="0" hangingPunct="1">
        <a:spcBef>
          <a:spcPct val="20000"/>
        </a:spcBef>
        <a:buClr>
          <a:schemeClr val="accent1"/>
        </a:buClr>
        <a:buSzPct val="90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56032" algn="l" rtl="0" eaLnBrk="1" latinLnBrk="0" hangingPunct="1">
        <a:spcBef>
          <a:spcPct val="20000"/>
        </a:spcBef>
        <a:buClr>
          <a:schemeClr val="accent2"/>
        </a:buClr>
        <a:buSzPct val="85000"/>
        <a:buFont typeface="Arial"/>
        <a:buChar char="○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37744" algn="l" rtl="0" eaLnBrk="1" latinLnBrk="0" hangingPunct="1">
        <a:spcBef>
          <a:spcPct val="20000"/>
        </a:spcBef>
        <a:buClr>
          <a:schemeClr val="accent3"/>
        </a:buClr>
        <a:buSzPct val="9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90472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Arial"/>
        <a:buChar char="-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9512" y="116632"/>
            <a:ext cx="8856984" cy="6552728"/>
          </a:xfrm>
        </p:spPr>
        <p:txBody>
          <a:bodyPr>
            <a:normAutofit fontScale="90000"/>
          </a:bodyPr>
          <a:lstStyle/>
          <a:p>
            <a:pPr marL="182880" indent="0" algn="ctr">
              <a:buNone/>
            </a:pPr>
            <a:r>
              <a:rPr lang="ru-RU" sz="2800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Муниципальное общеобразовательное учреждение                                                           </a:t>
            </a:r>
            <a:r>
              <a:rPr lang="ru-RU" sz="280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«Магнитная</a:t>
            </a:r>
            <a:r>
              <a:rPr lang="ru-RU" sz="2800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2800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средняя общеобразовательная </a:t>
            </a:r>
            <a:r>
              <a:rPr lang="ru-RU" sz="280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школа»</a:t>
            </a:r>
            <a:r>
              <a:rPr lang="ru-RU" sz="2800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2800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  </a:t>
            </a:r>
            <a:br>
              <a:rPr lang="ru-RU" sz="2800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Социальный проект на тему </a:t>
            </a:r>
            <a:r>
              <a:rPr lang="en-US" sz="280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online-</a:t>
            </a:r>
            <a:r>
              <a:rPr lang="ru-RU" sz="280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переводчик: враг или помощник?</a:t>
            </a:r>
            <a:r>
              <a:rPr lang="ru-RU" sz="2800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2800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2800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Автор проекта: Карабулатова Кира ,</a:t>
            </a:r>
            <a:br>
              <a:rPr lang="ru-RU" sz="2800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2800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обучающаяся 7а класс</a:t>
            </a:r>
            <a:br>
              <a:rPr lang="ru-RU" sz="2800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2800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Наставник проекта: Зайцева Елена Васильевна,</a:t>
            </a:r>
            <a:br>
              <a:rPr lang="ru-RU" sz="2800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2800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учитель английского языка</a:t>
            </a:r>
            <a:br>
              <a:rPr lang="ru-RU" sz="2800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2800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2800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п. Магнитный</a:t>
            </a:r>
            <a:br>
              <a:rPr lang="ru-RU" sz="2800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2800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2020г.</a:t>
            </a:r>
            <a:r>
              <a:rPr lang="ru-RU" sz="2400" dirty="0"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>
                <a:effectLst/>
                <a:latin typeface="Times New Roman" pitchFamily="18" charset="0"/>
                <a:cs typeface="Times New Roman" pitchFamily="18" charset="0"/>
              </a:rPr>
            </a:b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918287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4400">
        <p14:honeycomb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V="1">
            <a:off x="467544" y="-171400"/>
            <a:ext cx="8229600" cy="171400"/>
          </a:xfrm>
        </p:spPr>
        <p:txBody>
          <a:bodyPr>
            <a:normAutofit fontScale="90000"/>
          </a:bodyPr>
          <a:lstStyle/>
          <a:p>
            <a:pPr algn="ctr"/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0"/>
            <a:ext cx="8928992" cy="6597352"/>
          </a:xfrm>
        </p:spPr>
        <p:txBody>
          <a:bodyPr>
            <a:noAutofit/>
          </a:bodyPr>
          <a:lstStyle/>
          <a:p>
            <a:pPr marL="137160" indent="0" algn="just">
              <a:buNone/>
            </a:pPr>
            <a:r>
              <a:rPr lang="ru-RU" sz="27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sz="27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Цель </a:t>
            </a:r>
            <a:r>
              <a:rPr lang="ru-RU" sz="2700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проектной работы</a:t>
            </a:r>
            <a:r>
              <a:rPr lang="ru-RU" sz="2700" dirty="0">
                <a:latin typeface="Times New Roman" pitchFamily="18" charset="0"/>
                <a:cs typeface="Times New Roman" pitchFamily="18" charset="0"/>
              </a:rPr>
              <a:t>: исследование эффективности и качества переводов online - переводчиков;</a:t>
            </a:r>
          </a:p>
          <a:p>
            <a:pPr marL="137160" indent="0" algn="just">
              <a:buNone/>
            </a:pP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27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Задачи</a:t>
            </a:r>
            <a:r>
              <a:rPr lang="ru-RU" sz="2700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: </a:t>
            </a:r>
          </a:p>
          <a:p>
            <a:pPr marL="137160" indent="0" algn="just">
              <a:buNone/>
            </a:pPr>
            <a:r>
              <a:rPr lang="ru-RU" sz="2700" dirty="0">
                <a:latin typeface="Times New Roman" pitchFamily="18" charset="0"/>
                <a:cs typeface="Times New Roman" pitchFamily="18" charset="0"/>
              </a:rPr>
              <a:t>1. Изучить материал Интернет-сайтов об online-переводчиках, узнать, что такое online-переводчик.</a:t>
            </a:r>
          </a:p>
          <a:p>
            <a:pPr marL="137160" indent="0" algn="just">
              <a:buNone/>
            </a:pPr>
            <a:r>
              <a:rPr lang="ru-RU" sz="2700" dirty="0">
                <a:latin typeface="Times New Roman" pitchFamily="18" charset="0"/>
                <a:cs typeface="Times New Roman" pitchFamily="18" charset="0"/>
              </a:rPr>
              <a:t>2. Провести опрос и выявить наиболее популярные online - переводчики среди обучающихся.</a:t>
            </a:r>
          </a:p>
          <a:p>
            <a:pPr marL="137160" indent="0" algn="just">
              <a:buNone/>
            </a:pPr>
            <a:r>
              <a:rPr lang="ru-RU" sz="2700" dirty="0">
                <a:latin typeface="Times New Roman" pitchFamily="18" charset="0"/>
                <a:cs typeface="Times New Roman" pitchFamily="18" charset="0"/>
              </a:rPr>
              <a:t>3. Составить краткие тексты по теме для последующего его перевода в online – переводчиках.</a:t>
            </a:r>
          </a:p>
          <a:p>
            <a:pPr marL="137160" indent="0" algn="just">
              <a:buNone/>
            </a:pPr>
            <a:r>
              <a:rPr lang="ru-RU" sz="2700" dirty="0">
                <a:latin typeface="Times New Roman" pitchFamily="18" charset="0"/>
                <a:cs typeface="Times New Roman" pitchFamily="18" charset="0"/>
              </a:rPr>
              <a:t>4. Апробировать разные online-переводчики.</a:t>
            </a:r>
          </a:p>
          <a:p>
            <a:pPr marL="137160" indent="0" algn="just">
              <a:buNone/>
            </a:pPr>
            <a:r>
              <a:rPr lang="ru-RU" sz="2700" dirty="0">
                <a:latin typeface="Times New Roman" pitchFamily="18" charset="0"/>
                <a:cs typeface="Times New Roman" pitchFamily="18" charset="0"/>
              </a:rPr>
              <a:t>5. Выявить достоинства и недостатки online – переводчиков и сделать выводы;</a:t>
            </a:r>
          </a:p>
          <a:p>
            <a:pPr marL="137160" indent="0" algn="just">
              <a:buNone/>
            </a:pPr>
            <a:r>
              <a:rPr lang="ru-RU" sz="2700" dirty="0">
                <a:latin typeface="Times New Roman" pitchFamily="18" charset="0"/>
                <a:cs typeface="Times New Roman" pitchFamily="18" charset="0"/>
              </a:rPr>
              <a:t>6. Оформить презентацию и бумажную версию материала</a:t>
            </a: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marL="137160" indent="0" algn="just">
              <a:buNone/>
            </a:pP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marL="137160" indent="0" algn="just">
              <a:buNone/>
            </a:pPr>
            <a:endParaRPr lang="ru-RU" sz="27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137160" indent="0" algn="just">
              <a:buNone/>
            </a:pPr>
            <a:endParaRPr lang="ru-RU" sz="19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137160" indent="0" algn="just">
              <a:buNone/>
            </a:pPr>
            <a:endParaRPr lang="ru-RU" sz="22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927163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4400">
        <p14:honeycomb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468544" y="1412776"/>
            <a:ext cx="1789584" cy="1143000"/>
          </a:xfrm>
        </p:spPr>
        <p:txBody>
          <a:bodyPr/>
          <a:lstStyle/>
          <a:p>
            <a:pPr marL="0" indent="0">
              <a:buNone/>
            </a:pP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260648"/>
            <a:ext cx="8568952" cy="6264696"/>
          </a:xfrm>
        </p:spPr>
        <p:txBody>
          <a:bodyPr>
            <a:normAutofit/>
          </a:bodyPr>
          <a:lstStyle/>
          <a:p>
            <a:pPr marL="45720" indent="0" algn="just">
              <a:buNone/>
            </a:pPr>
            <a:r>
              <a:rPr lang="ru-RU" dirty="0" smtClean="0"/>
              <a:t>      </a:t>
            </a:r>
            <a:r>
              <a:rPr lang="ru-RU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Практическая </a:t>
            </a:r>
            <a:r>
              <a:rPr lang="ru-RU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значимость проекта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заключается в том, чтобы узнать, сколько учеников среди учащихся 7-х,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8-х, 9-х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классов пользуются online – переводчиком для выполнения домашнего задания по английскому языку, какими именно они пользуются online - переводчиками и помогает ли им это или же наоборот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?</a:t>
            </a:r>
          </a:p>
          <a:p>
            <a:pPr marL="45720" indent="0"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 Практическая  значимость работы состоит в том,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чтобы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привлечь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внимания учащихся к несовершенствам компьютерного перевода и предостережении против бездумного использования его результатов. </a:t>
            </a:r>
          </a:p>
          <a:p>
            <a:pPr marL="45720" indent="0" algn="just">
              <a:buNone/>
            </a:pPr>
            <a:r>
              <a:rPr lang="ru-RU" sz="29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</a:t>
            </a:r>
            <a:endParaRPr lang="ru-RU" sz="2900" dirty="0">
              <a:latin typeface="Times New Roman" pitchFamily="18" charset="0"/>
              <a:cs typeface="Times New Roman" pitchFamily="18" charset="0"/>
            </a:endParaRPr>
          </a:p>
          <a:p>
            <a:pPr marL="45720" indent="0" algn="just">
              <a:buNone/>
            </a:pPr>
            <a:endParaRPr lang="ru-RU" sz="29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" indent="0" algn="just">
              <a:buNone/>
            </a:pPr>
            <a:endParaRPr lang="ru-RU" sz="29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961209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764704"/>
            <a:ext cx="8640960" cy="720080"/>
          </a:xfrm>
        </p:spPr>
        <p:txBody>
          <a:bodyPr>
            <a:normAutofit fontScale="90000"/>
          </a:bodyPr>
          <a:lstStyle/>
          <a:p>
            <a:pPr marL="0" indent="0" algn="ctr">
              <a:buNone/>
            </a:pPr>
            <a:r>
              <a:rPr lang="ru-RU" sz="3600" dirty="0" smtClean="0">
                <a:solidFill>
                  <a:srgbClr val="FFC000"/>
                </a:solidFill>
                <a:effectLst/>
                <a:latin typeface="Times New Roman" pitchFamily="18" charset="0"/>
                <a:cs typeface="Times New Roman" pitchFamily="18" charset="0"/>
              </a:rPr>
              <a:t>Что такое </a:t>
            </a:r>
            <a:r>
              <a:rPr lang="ru-RU" sz="3600" dirty="0" err="1" smtClean="0">
                <a:solidFill>
                  <a:srgbClr val="FFC000"/>
                </a:solidFill>
                <a:effectLst/>
                <a:latin typeface="Times New Roman" pitchFamily="18" charset="0"/>
                <a:cs typeface="Times New Roman" pitchFamily="18" charset="0"/>
              </a:rPr>
              <a:t>онлайн</a:t>
            </a:r>
            <a:r>
              <a:rPr lang="ru-RU" sz="3600" dirty="0" smtClean="0">
                <a:solidFill>
                  <a:srgbClr val="FFC000"/>
                </a:solidFill>
                <a:effectLst/>
                <a:latin typeface="Times New Roman" pitchFamily="18" charset="0"/>
                <a:cs typeface="Times New Roman" pitchFamily="18" charset="0"/>
              </a:rPr>
              <a:t> – переводчик? Самые популярные </a:t>
            </a:r>
            <a:r>
              <a:rPr lang="ru-RU" sz="3600" dirty="0" err="1" smtClean="0">
                <a:solidFill>
                  <a:srgbClr val="FFC000"/>
                </a:solidFill>
                <a:effectLst/>
                <a:latin typeface="Times New Roman" pitchFamily="18" charset="0"/>
                <a:cs typeface="Times New Roman" pitchFamily="18" charset="0"/>
              </a:rPr>
              <a:t>онлайн</a:t>
            </a:r>
            <a:r>
              <a:rPr lang="ru-RU" sz="3600" dirty="0" smtClean="0">
                <a:solidFill>
                  <a:srgbClr val="FFC000"/>
                </a:solidFill>
                <a:effectLst/>
                <a:latin typeface="Times New Roman" pitchFamily="18" charset="0"/>
                <a:cs typeface="Times New Roman" pitchFamily="18" charset="0"/>
              </a:rPr>
              <a:t> - переводчики</a:t>
            </a:r>
            <a:r>
              <a:rPr lang="ru-RU" dirty="0" smtClean="0">
                <a:solidFill>
                  <a:srgbClr val="FFC000"/>
                </a:solidFill>
                <a:effectLst/>
              </a:rPr>
              <a:t/>
            </a:r>
            <a:br>
              <a:rPr lang="ru-RU" dirty="0" smtClean="0">
                <a:solidFill>
                  <a:srgbClr val="FFC000"/>
                </a:solidFill>
                <a:effectLst/>
              </a:rPr>
            </a:b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412776"/>
            <a:ext cx="8640960" cy="5202912"/>
          </a:xfrm>
        </p:spPr>
        <p:txBody>
          <a:bodyPr>
            <a:normAutofit/>
          </a:bodyPr>
          <a:lstStyle/>
          <a:p>
            <a:pPr marL="137160" indent="0" algn="just">
              <a:buNone/>
            </a:pPr>
            <a:r>
              <a:rPr lang="ru-RU" sz="2800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Online-переводчики</a:t>
            </a:r>
            <a:r>
              <a:rPr lang="ru-RU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– это системы, позволяющие выполнить перевод текстов, документов и даже целых сайтов за один клик. Как выяснилось, </a:t>
            </a:r>
            <a:r>
              <a:rPr lang="en-US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online</a:t>
            </a:r>
            <a:r>
              <a:rPr lang="ru-RU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-переводчики не уступают в качестве перевода обычным компьютерным переводчикам. Кроме того они бесплатны и не требуют установки. Важно отметить, что они просты и удобны в использовании и предоставляют большое количество дополнительных возможностей</a:t>
            </a: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2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13716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671098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4400">
        <p14:honeycomb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16632"/>
            <a:ext cx="8784976" cy="576064"/>
          </a:xfrm>
        </p:spPr>
        <p:txBody>
          <a:bodyPr>
            <a:noAutofit/>
          </a:bodyPr>
          <a:lstStyle/>
          <a:p>
            <a:pPr marL="0" indent="0" algn="l">
              <a:buNone/>
            </a:pPr>
            <a:r>
              <a:rPr lang="ru-RU" sz="28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Плюсы</a:t>
            </a: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ru-RU" sz="2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692696"/>
            <a:ext cx="8856984" cy="6048672"/>
          </a:xfrm>
        </p:spPr>
        <p:txBody>
          <a:bodyPr>
            <a:normAutofit lnSpcReduction="10000"/>
          </a:bodyPr>
          <a:lstStyle/>
          <a:p>
            <a:pPr marL="594360" lvl="0" indent="-457200" algn="just">
              <a:buFont typeface="+mj-lt"/>
              <a:buAutoNum type="arabicPeriod"/>
            </a:pP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Удобно  использовать.</a:t>
            </a:r>
          </a:p>
          <a:p>
            <a:pPr marL="594360" lvl="0" indent="-457200" algn="just">
              <a:buFont typeface="+mj-lt"/>
              <a:buAutoNum type="arabicPeriod"/>
            </a:pP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Предоставляется бесплатно. </a:t>
            </a:r>
          </a:p>
          <a:p>
            <a:pPr marL="594360" lvl="0" indent="-457200" algn="just">
              <a:buFont typeface="+mj-lt"/>
              <a:buAutoNum type="arabicPeriod"/>
            </a:pP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Есть возможность найти практически любой язык для перевода. </a:t>
            </a:r>
          </a:p>
          <a:p>
            <a:pPr marL="594360" lvl="0" indent="-457200" algn="just">
              <a:buFont typeface="+mj-lt"/>
              <a:buAutoNum type="arabicPeriod"/>
            </a:pP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Поддержка функции озвучивания. </a:t>
            </a:r>
          </a:p>
          <a:p>
            <a:pPr marL="594360" lvl="0" indent="-457200" algn="just">
              <a:buFont typeface="+mj-lt"/>
              <a:buAutoNum type="arabicPeriod"/>
            </a:pP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Интуитивные подсказки для текстового набора. </a:t>
            </a:r>
            <a:endParaRPr lang="ru-RU" sz="24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" indent="0" algn="just">
              <a:buNone/>
            </a:pPr>
            <a:r>
              <a:rPr lang="ru-RU" sz="28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Минусы:</a:t>
            </a:r>
            <a:endParaRPr lang="ru-RU" sz="2800" dirty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502920" indent="-457200" algn="just">
              <a:buFont typeface="+mj-lt"/>
              <a:buAutoNum type="arabicPeriod"/>
            </a:pPr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Ограничения </a:t>
            </a: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символов. </a:t>
            </a:r>
          </a:p>
          <a:p>
            <a:pPr marL="502920" indent="-457200" algn="just">
              <a:buFont typeface="+mj-lt"/>
              <a:buAutoNum type="arabicPeriod"/>
            </a:pP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Неточность перевода. </a:t>
            </a:r>
          </a:p>
          <a:p>
            <a:pPr marL="502920" indent="-457200" algn="just">
              <a:buFont typeface="+mj-lt"/>
              <a:buAutoNum type="arabicPeriod"/>
            </a:pP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Медленная скорость загрузки страниц. </a:t>
            </a:r>
          </a:p>
          <a:p>
            <a:pPr marL="502920" indent="-457200" algn="just">
              <a:buFont typeface="+mj-lt"/>
              <a:buAutoNum type="arabicPeriod"/>
            </a:pP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Заложенные в его программу слова не всегда соответствуют программе, которую мы проходим в школе. </a:t>
            </a:r>
          </a:p>
          <a:p>
            <a:pPr marL="502920" indent="-457200" algn="just">
              <a:buFont typeface="+mj-lt"/>
              <a:buAutoNum type="arabicPeriod"/>
            </a:pP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Искажает смысл текста. </a:t>
            </a:r>
          </a:p>
          <a:p>
            <a:pPr marL="502920" indent="-457200" algn="just">
              <a:buFont typeface="+mj-lt"/>
              <a:buAutoNum type="arabicPeriod"/>
            </a:pP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Не способствует изучению языка т.к. обучающиеся не используют мыслительные процессы.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0420060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4400">
        <p14:honeycomb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-171400"/>
            <a:ext cx="9144000" cy="6840760"/>
          </a:xfrm>
        </p:spPr>
        <p:txBody>
          <a:bodyPr>
            <a:normAutofit fontScale="25000" lnSpcReduction="20000"/>
          </a:bodyPr>
          <a:lstStyle/>
          <a:p>
            <a:pPr marL="137160" indent="0" algn="just">
              <a:buNone/>
            </a:pPr>
            <a:endParaRPr lang="ru-RU" dirty="0" smtClean="0"/>
          </a:p>
          <a:p>
            <a:pPr marL="137160" indent="0" algn="just">
              <a:buNone/>
            </a:pPr>
            <a:r>
              <a:rPr lang="ru-RU" sz="10000" dirty="0" smtClean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sz="1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4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Предпочитаемые</a:t>
            </a:r>
            <a:r>
              <a:rPr lang="ru-RU" sz="1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4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переводчики</a:t>
            </a:r>
          </a:p>
          <a:p>
            <a:pPr marL="137160" indent="0" algn="just">
              <a:buNone/>
            </a:pPr>
            <a:endParaRPr lang="ru-RU" sz="12400" dirty="0" smtClean="0">
              <a:latin typeface="Times New Roman" pitchFamily="18" charset="0"/>
              <a:cs typeface="Times New Roman" pitchFamily="18" charset="0"/>
            </a:endParaRPr>
          </a:p>
          <a:p>
            <a:pPr marL="539750" indent="-403225" algn="just">
              <a:buFont typeface="+mj-lt"/>
              <a:buAutoNum type="arabicPeriod"/>
            </a:pPr>
            <a:r>
              <a:rPr lang="en-US" sz="9600" dirty="0" smtClean="0">
                <a:latin typeface="Times New Roman" pitchFamily="18" charset="0"/>
                <a:cs typeface="Times New Roman" pitchFamily="18" charset="0"/>
              </a:rPr>
              <a:t>Google </a:t>
            </a:r>
            <a:r>
              <a:rPr lang="ru-RU" sz="9600" dirty="0">
                <a:latin typeface="Times New Roman" pitchFamily="18" charset="0"/>
                <a:cs typeface="Times New Roman" pitchFamily="18" charset="0"/>
              </a:rPr>
              <a:t>переводчик </a:t>
            </a:r>
          </a:p>
          <a:p>
            <a:pPr marL="539750" indent="-403225" algn="just">
              <a:buFont typeface="+mj-lt"/>
              <a:buAutoNum type="arabicPeriod"/>
            </a:pPr>
            <a:r>
              <a:rPr lang="ru-RU" sz="9600" dirty="0">
                <a:latin typeface="Times New Roman" pitchFamily="18" charset="0"/>
                <a:cs typeface="Times New Roman" pitchFamily="18" charset="0"/>
              </a:rPr>
              <a:t>Яндекс  переводчик</a:t>
            </a:r>
          </a:p>
          <a:p>
            <a:pPr marL="539750" indent="-403225" algn="just">
              <a:buFont typeface="+mj-lt"/>
              <a:buAutoNum type="arabicPeriod"/>
            </a:pPr>
            <a:r>
              <a:rPr lang="en-US" sz="9600" dirty="0">
                <a:latin typeface="Times New Roman" pitchFamily="18" charset="0"/>
                <a:cs typeface="Times New Roman" pitchFamily="18" charset="0"/>
              </a:rPr>
              <a:t>Reverso Context</a:t>
            </a:r>
          </a:p>
          <a:p>
            <a:pPr marL="539750" indent="-403225" algn="just">
              <a:buFont typeface="+mj-lt"/>
              <a:buAutoNum type="arabicPeriod"/>
            </a:pPr>
            <a:r>
              <a:rPr lang="en-US" sz="9600" dirty="0">
                <a:latin typeface="Times New Roman" pitchFamily="18" charset="0"/>
                <a:cs typeface="Times New Roman" pitchFamily="18" charset="0"/>
              </a:rPr>
              <a:t>World lingo</a:t>
            </a:r>
          </a:p>
          <a:p>
            <a:pPr marL="539750" indent="-403225" algn="just">
              <a:buFont typeface="+mj-lt"/>
              <a:buAutoNum type="arabicPeriod"/>
            </a:pPr>
            <a:r>
              <a:rPr lang="en-US" sz="9600" dirty="0">
                <a:latin typeface="Times New Roman" pitchFamily="18" charset="0"/>
                <a:cs typeface="Times New Roman" pitchFamily="18" charset="0"/>
              </a:rPr>
              <a:t>ABBYY Lingo </a:t>
            </a:r>
            <a:r>
              <a:rPr lang="en-US" sz="9600" dirty="0" smtClean="0">
                <a:latin typeface="Times New Roman" pitchFamily="18" charset="0"/>
                <a:cs typeface="Times New Roman" pitchFamily="18" charset="0"/>
              </a:rPr>
              <a:t>Live</a:t>
            </a:r>
            <a:endParaRPr lang="ru-RU" sz="12800" dirty="0" smtClean="0">
              <a:latin typeface="Times New Roman" pitchFamily="18" charset="0"/>
              <a:cs typeface="Times New Roman" pitchFamily="18" charset="0"/>
            </a:endParaRPr>
          </a:p>
          <a:p>
            <a:pPr marL="137160" indent="0" algn="just">
              <a:buNone/>
            </a:pPr>
            <a:endParaRPr lang="ru-RU" sz="8000" dirty="0" smtClean="0">
              <a:latin typeface="Times New Roman" pitchFamily="18" charset="0"/>
              <a:cs typeface="Times New Roman" pitchFamily="18" charset="0"/>
            </a:endParaRPr>
          </a:p>
          <a:p>
            <a:pPr marL="137160" indent="0" algn="just">
              <a:buNone/>
            </a:pPr>
            <a:r>
              <a:rPr lang="ru-RU" sz="92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92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Google </a:t>
            </a:r>
            <a:r>
              <a:rPr lang="ru-RU" sz="9200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переводчик </a:t>
            </a:r>
            <a:r>
              <a:rPr lang="ru-RU" sz="9200" dirty="0">
                <a:latin typeface="Times New Roman" pitchFamily="18" charset="0"/>
                <a:cs typeface="Times New Roman" pitchFamily="18" charset="0"/>
              </a:rPr>
              <a:t>- веб - служба компании Google, предназначенная для автоматического перевода части текста или веб - страницы на другой язык. Для некоторых языков пользователям предлагаются варианты переводов, например, для технических терминов, которые должны быть в будущем включены в обновления системы перевода</a:t>
            </a:r>
            <a:r>
              <a:rPr lang="ru-RU" sz="92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9200" dirty="0">
              <a:latin typeface="Times New Roman" pitchFamily="18" charset="0"/>
              <a:cs typeface="Times New Roman" pitchFamily="18" charset="0"/>
            </a:endParaRPr>
          </a:p>
          <a:p>
            <a:pPr marL="137160" indent="0" algn="just">
              <a:buNone/>
            </a:pPr>
            <a:endParaRPr lang="en-US" sz="9200" dirty="0" smtClean="0">
              <a:latin typeface="Times New Roman" pitchFamily="18" charset="0"/>
              <a:cs typeface="Times New Roman" pitchFamily="18" charset="0"/>
            </a:endParaRPr>
          </a:p>
          <a:p>
            <a:pPr marL="137160" indent="0" algn="just">
              <a:buNone/>
            </a:pPr>
            <a:r>
              <a:rPr lang="ru-RU" sz="9200" dirty="0" smtClean="0">
                <a:latin typeface="Times New Roman" pitchFamily="18" charset="0"/>
                <a:cs typeface="Times New Roman" pitchFamily="18" charset="0"/>
              </a:rPr>
              <a:t>    В </a:t>
            </a:r>
            <a:r>
              <a:rPr lang="ru-RU" sz="9200" dirty="0">
                <a:latin typeface="Times New Roman" pitchFamily="18" charset="0"/>
                <a:cs typeface="Times New Roman" pitchFamily="18" charset="0"/>
              </a:rPr>
              <a:t>отличие от других сервисов перевода, таких как </a:t>
            </a:r>
            <a:r>
              <a:rPr lang="en-US" sz="9200" dirty="0">
                <a:latin typeface="Times New Roman" pitchFamily="18" charset="0"/>
                <a:cs typeface="Times New Roman" pitchFamily="18" charset="0"/>
              </a:rPr>
              <a:t>Babel Fish</a:t>
            </a:r>
            <a:r>
              <a:rPr lang="ru-RU" sz="9200" dirty="0">
                <a:latin typeface="Times New Roman" pitchFamily="18" charset="0"/>
                <a:cs typeface="Times New Roman" pitchFamily="18" charset="0"/>
              </a:rPr>
              <a:t> и </a:t>
            </a:r>
            <a:r>
              <a:rPr lang="en-US" sz="9200" dirty="0">
                <a:latin typeface="Times New Roman" pitchFamily="18" charset="0"/>
                <a:cs typeface="Times New Roman" pitchFamily="18" charset="0"/>
              </a:rPr>
              <a:t>AOL</a:t>
            </a:r>
            <a:r>
              <a:rPr lang="ru-RU" sz="9200" dirty="0">
                <a:latin typeface="Times New Roman" pitchFamily="18" charset="0"/>
                <a:cs typeface="Times New Roman" pitchFamily="18" charset="0"/>
              </a:rPr>
              <a:t>, которые используют технологию SYS</a:t>
            </a:r>
            <a:r>
              <a:rPr lang="en-US" sz="9200" dirty="0">
                <a:latin typeface="Times New Roman" pitchFamily="18" charset="0"/>
                <a:cs typeface="Times New Roman" pitchFamily="18" charset="0"/>
              </a:rPr>
              <a:t>TRAN</a:t>
            </a:r>
            <a:r>
              <a:rPr lang="ru-RU" sz="9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9200" dirty="0">
                <a:latin typeface="Times New Roman" pitchFamily="18" charset="0"/>
                <a:cs typeface="Times New Roman" pitchFamily="18" charset="0"/>
              </a:rPr>
              <a:t>G</a:t>
            </a:r>
            <a:r>
              <a:rPr lang="ru-RU" sz="9200" dirty="0">
                <a:latin typeface="Times New Roman" pitchFamily="18" charset="0"/>
                <a:cs typeface="Times New Roman" pitchFamily="18" charset="0"/>
              </a:rPr>
              <a:t>oogle использует собственное программное обеспечение. Предполагается, что компания использует </a:t>
            </a:r>
            <a:r>
              <a:rPr lang="ru-RU" sz="9200" dirty="0" smtClean="0">
                <a:latin typeface="Times New Roman" pitchFamily="18" charset="0"/>
                <a:cs typeface="Times New Roman" pitchFamily="18" charset="0"/>
              </a:rPr>
              <a:t>самообучаемый </a:t>
            </a:r>
            <a:r>
              <a:rPr lang="ru-RU" sz="9200" dirty="0">
                <a:latin typeface="Times New Roman" pitchFamily="18" charset="0"/>
                <a:cs typeface="Times New Roman" pitchFamily="18" charset="0"/>
              </a:rPr>
              <a:t>алгоритм машинного перевода. В марте 2017 года Google полностью перевела движок перевода на нейросети для более качественного перевода</a:t>
            </a:r>
            <a:r>
              <a:rPr lang="ru-RU" sz="9200" dirty="0" smtClean="0">
                <a:latin typeface="Times New Roman" pitchFamily="18" charset="0"/>
                <a:cs typeface="Times New Roman" pitchFamily="18" charset="0"/>
              </a:rPr>
              <a:t>.(5)</a:t>
            </a:r>
          </a:p>
          <a:p>
            <a:pPr marL="137160" indent="0" algn="just">
              <a:buNone/>
            </a:pPr>
            <a:r>
              <a:rPr lang="ru-RU" sz="8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5210754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4400">
        <p14:honeycomb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16632"/>
            <a:ext cx="8640960" cy="6624736"/>
          </a:xfrm>
        </p:spPr>
        <p:txBody>
          <a:bodyPr>
            <a:normAutofit fontScale="85000" lnSpcReduction="20000"/>
          </a:bodyPr>
          <a:lstStyle/>
          <a:p>
            <a:pPr marL="137160" indent="0" algn="just"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sz="28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Яндекс </a:t>
            </a:r>
            <a:r>
              <a:rPr lang="ru-RU" sz="2800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переводчик </a:t>
            </a:r>
            <a:r>
              <a:rPr lang="ru-RU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-  веб-служба компании Яндекс, предназначенная для перевода части текста или веб-страницы на другой язык.</a:t>
            </a:r>
          </a:p>
          <a:p>
            <a:pPr marL="137160" indent="0" algn="just">
              <a:buNone/>
            </a:pPr>
            <a:r>
              <a:rPr lang="ru-RU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службе используется </a:t>
            </a:r>
            <a:r>
              <a:rPr lang="ru-RU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самообучаемый </a:t>
            </a:r>
            <a:r>
              <a:rPr lang="ru-RU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алгоритм статистического машинного перевода, разработанный специалистами компании. Система строит свои словари соответствий на основе анализа миллионов переведённых текстов. Текст для перевода компьютер вначале сравнивает с базой слов, затем с базой моделей языка, стараясь определить смысл выражения в контексте</a:t>
            </a:r>
            <a:r>
              <a:rPr lang="ru-RU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28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137160" indent="0" algn="just">
              <a:buNone/>
            </a:pPr>
            <a:endParaRPr lang="ru-RU" sz="2800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137160" indent="0" algn="just">
              <a:buNone/>
            </a:pPr>
            <a:r>
              <a:rPr lang="ru-RU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sz="28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Reverso </a:t>
            </a:r>
            <a:r>
              <a:rPr lang="ru-RU" sz="2800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Context </a:t>
            </a:r>
            <a:r>
              <a:rPr lang="ru-RU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— </a:t>
            </a:r>
            <a:r>
              <a:rPr lang="ru-RU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это мобильное </a:t>
            </a:r>
            <a:r>
              <a:rPr lang="ru-RU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и веб-приложение, объединяющее данные из различных многоязычных корпусов с целью поиска перевода в контексте. Продукт в основном использует тексты из фильмов, книг и правительственных документов, позволяя пользователю получить перевод, учитывающий особенности языка, а также синонимы и голосовую озвучку. Кроме того, приложение предоставляет возможности обучения языкам, включая карточки для запоминания, сгенерированные на основании слов в предложениях-примерах</a:t>
            </a:r>
            <a:r>
              <a:rPr lang="ru-RU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2800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193324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4400">
        <p14:honeycomb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395536" y="188640"/>
            <a:ext cx="8208912" cy="504056"/>
          </a:xfrm>
        </p:spPr>
        <p:txBody>
          <a:bodyPr>
            <a:normAutofit fontScale="90000"/>
          </a:bodyPr>
          <a:lstStyle/>
          <a:p>
            <a:pPr marL="0" indent="0" algn="ctr">
              <a:buNone/>
            </a:pPr>
            <a:r>
              <a:rPr lang="ru-RU" dirty="0" smtClean="0">
                <a:solidFill>
                  <a:srgbClr val="FFC000"/>
                </a:solidFill>
              </a:rPr>
              <a:t>Анкетирование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124744"/>
            <a:ext cx="8712968" cy="5544616"/>
          </a:xfrm>
        </p:spPr>
        <p:txBody>
          <a:bodyPr>
            <a:normAutofit/>
          </a:bodyPr>
          <a:lstStyle/>
          <a:p>
            <a:pPr marL="45720" indent="0" algn="just">
              <a:buNone/>
            </a:pPr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1) Используете ли вы online-переводчик? Какой?  </a:t>
            </a:r>
          </a:p>
          <a:p>
            <a:pPr marL="45720" indent="0" algn="just">
              <a:buNone/>
            </a:pPr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 Да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-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15 человек  Нет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-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4 человек</a:t>
            </a:r>
          </a:p>
          <a:p>
            <a:pPr marL="45720" indent="0" algn="just">
              <a:buNone/>
            </a:pPr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2) Для чего вы используете online-переводчик?</a:t>
            </a:r>
          </a:p>
          <a:p>
            <a:pPr marL="45720" indent="0" algn="just">
              <a:buNone/>
            </a:pPr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 Перевод слов – 5  человек, перевод текстов – 7 человек, для перевода слов и предложений из компьютерных игра– 7 человек  </a:t>
            </a:r>
          </a:p>
          <a:p>
            <a:pPr marL="45720" indent="0" algn="just">
              <a:buNone/>
            </a:pPr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3)Помогает ли online-переводчик выполнить домашнюю работу?   Да – 15 человек   Нет – 4 человек</a:t>
            </a:r>
          </a:p>
          <a:p>
            <a:pPr marL="45720" indent="0" algn="just">
              <a:buNone/>
            </a:pPr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4) Помогает ли online-переводчик изучать иностранный язык?       Да – 9 человек   Нет – 10 человек</a:t>
            </a:r>
          </a:p>
          <a:p>
            <a:pPr marL="45720" indent="0" algn="just">
              <a:buNone/>
            </a:pPr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5)Часто ли вы пользуетесь online-переводчиком?  </a:t>
            </a:r>
          </a:p>
          <a:p>
            <a:pPr marL="45720" indent="0" algn="just">
              <a:buNone/>
            </a:pPr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 Да – 15 человек  Нет – 4 человека</a:t>
            </a:r>
          </a:p>
        </p:txBody>
      </p:sp>
    </p:spTree>
    <p:extLst>
      <p:ext uri="{BB962C8B-B14F-4D97-AF65-F5344CB8AC3E}">
        <p14:creationId xmlns:p14="http://schemas.microsoft.com/office/powerpoint/2010/main" xmlns="" val="4884955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4400">
        <p14:honeycomb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51520" y="0"/>
            <a:ext cx="8712968" cy="864096"/>
          </a:xfrm>
        </p:spPr>
        <p:txBody>
          <a:bodyPr/>
          <a:lstStyle/>
          <a:p>
            <a:pPr marL="0" indent="0" algn="just">
              <a:buNone/>
            </a:pPr>
            <a:r>
              <a:rPr lang="ru-RU" sz="36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Апробирование</a:t>
            </a:r>
            <a:r>
              <a:rPr lang="en-US" sz="36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online- </a:t>
            </a:r>
            <a:r>
              <a:rPr lang="ru-RU" sz="36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переводчиков</a:t>
            </a:r>
            <a:endParaRPr lang="ru-RU" sz="3600" dirty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932142733"/>
              </p:ext>
            </p:extLst>
          </p:nvPr>
        </p:nvGraphicFramePr>
        <p:xfrm>
          <a:off x="251519" y="924576"/>
          <a:ext cx="8640961" cy="5760720"/>
        </p:xfrm>
        <a:graphic>
          <a:graphicData uri="http://schemas.openxmlformats.org/drawingml/2006/table">
            <a:tbl>
              <a:tblPr firstRow="1" bandRow="1">
                <a:tableStyleId>{6E25E649-3F16-4E02-A733-19D2CDBF48F0}</a:tableStyleId>
              </a:tblPr>
              <a:tblGrid>
                <a:gridCol w="1742714"/>
                <a:gridCol w="1713671"/>
                <a:gridCol w="1728192"/>
                <a:gridCol w="1728192"/>
                <a:gridCol w="1728192"/>
              </a:tblGrid>
              <a:tr h="1199568">
                <a:tc>
                  <a:txBody>
                    <a:bodyPr/>
                    <a:lstStyle/>
                    <a:p>
                      <a:pPr algn="just"/>
                      <a:r>
                        <a:rPr lang="ru-RU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Задание</a:t>
                      </a:r>
                      <a:r>
                        <a:rPr lang="ru-RU" sz="20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на перевод с русского языка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Оригинал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Яндекс переводчик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Google </a:t>
                      </a:r>
                      <a:r>
                        <a:rPr lang="ru-RU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переводчик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Reverso Context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2036476">
                <a:tc>
                  <a:txBody>
                    <a:bodyPr/>
                    <a:lstStyle/>
                    <a:p>
                      <a:pPr algn="just"/>
                      <a:r>
                        <a:rPr lang="ru-RU" sz="20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Сейчас есть 5000 вопросов, одни легкие другие сложнее.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20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Now</a:t>
                      </a:r>
                      <a:r>
                        <a:rPr lang="ru-RU" sz="2000" baseline="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0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it's</a:t>
                      </a:r>
                      <a:r>
                        <a:rPr lang="ru-RU" sz="20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0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got 5000 questions, from really easy ones to more difficult ones. </a:t>
                      </a:r>
                      <a:endParaRPr lang="ru-RU" sz="20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200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Now</a:t>
                      </a:r>
                      <a:r>
                        <a:rPr lang="en-US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 5000 questions, </a:t>
                      </a:r>
                      <a:r>
                        <a:rPr lang="en-US" sz="200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some</a:t>
                      </a:r>
                      <a:r>
                        <a:rPr lang="en-US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 easy </a:t>
                      </a:r>
                      <a:r>
                        <a:rPr lang="en-US" sz="200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others are much harder</a:t>
                      </a:r>
                      <a:r>
                        <a:rPr lang="ru-RU" sz="200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endParaRPr lang="ru-RU" sz="2000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200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Now there are </a:t>
                      </a:r>
                      <a:r>
                        <a:rPr lang="en-US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5000 questions, </a:t>
                      </a:r>
                      <a:r>
                        <a:rPr lang="en-US" sz="200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some light others are much </a:t>
                      </a:r>
                      <a:r>
                        <a:rPr lang="en-US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more </a:t>
                      </a:r>
                      <a:r>
                        <a:rPr lang="en-US" sz="200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complicated.</a:t>
                      </a:r>
                      <a:endParaRPr lang="ru-RU" sz="2000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200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Now</a:t>
                      </a:r>
                      <a:r>
                        <a:rPr lang="en-US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 5000 questions,</a:t>
                      </a:r>
                      <a:r>
                        <a:rPr lang="en-US" sz="200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some light others are </a:t>
                      </a:r>
                      <a:r>
                        <a:rPr lang="en-US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more </a:t>
                      </a:r>
                      <a:r>
                        <a:rPr lang="en-US" sz="200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complicated. </a:t>
                      </a:r>
                      <a:endParaRPr lang="ru-RU" sz="2000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2036476">
                <a:tc>
                  <a:txBody>
                    <a:bodyPr/>
                    <a:lstStyle/>
                    <a:p>
                      <a:pPr algn="just"/>
                      <a:r>
                        <a:rPr lang="ru-RU" sz="20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Вода поднималась пока я оставался с дедушкой и бабушкой дома</a:t>
                      </a:r>
                      <a:endParaRPr lang="ru-RU" sz="20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20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The</a:t>
                      </a:r>
                      <a:r>
                        <a:rPr lang="en-US" sz="2000" baseline="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water started rising while I was staying at my grandparents' house</a:t>
                      </a:r>
                      <a:r>
                        <a:rPr lang="ru-RU" sz="2000" baseline="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endParaRPr lang="ru-RU" sz="20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The water</a:t>
                      </a:r>
                      <a:r>
                        <a:rPr lang="en-US" sz="200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rose </a:t>
                      </a:r>
                      <a:r>
                        <a:rPr lang="en-US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while I </a:t>
                      </a:r>
                      <a:r>
                        <a:rPr lang="en-US" sz="200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stayed at home</a:t>
                      </a:r>
                      <a:r>
                        <a:rPr lang="en-US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 with my </a:t>
                      </a:r>
                      <a:r>
                        <a:rPr lang="en-US" sz="200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grandparents</a:t>
                      </a:r>
                      <a:r>
                        <a:rPr lang="ru-RU" sz="200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endParaRPr lang="ru-RU" sz="2000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The water </a:t>
                      </a:r>
                      <a:r>
                        <a:rPr lang="en-US" sz="200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rose</a:t>
                      </a:r>
                      <a:r>
                        <a:rPr lang="en-US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 while I </a:t>
                      </a:r>
                      <a:r>
                        <a:rPr lang="en-US" sz="200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stayed</a:t>
                      </a:r>
                      <a:r>
                        <a:rPr lang="en-US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00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at home </a:t>
                      </a:r>
                      <a:r>
                        <a:rPr lang="en-US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with my </a:t>
                      </a:r>
                      <a:r>
                        <a:rPr lang="en-US" sz="200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grandparents.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The water </a:t>
                      </a:r>
                      <a:r>
                        <a:rPr lang="en-US" sz="200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was</a:t>
                      </a:r>
                      <a:r>
                        <a:rPr lang="en-US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 rising while I </a:t>
                      </a:r>
                      <a:r>
                        <a:rPr lang="en-US" sz="200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stayed</a:t>
                      </a:r>
                      <a:r>
                        <a:rPr lang="en-US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 with my </a:t>
                      </a:r>
                      <a:r>
                        <a:rPr lang="en-US" sz="200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grandparents at home</a:t>
                      </a:r>
                      <a:r>
                        <a:rPr lang="ru-RU" sz="200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endParaRPr lang="ru-RU" sz="2000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5615515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4400">
        <p14:honeycomb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332656"/>
            <a:ext cx="8784976" cy="6336704"/>
          </a:xfrm>
        </p:spPr>
        <p:txBody>
          <a:bodyPr>
            <a:normAutofit lnSpcReduction="10000"/>
          </a:bodyPr>
          <a:lstStyle/>
          <a:p>
            <a:pPr marL="137160" indent="0" algn="just">
              <a:buNone/>
            </a:pPr>
            <a:r>
              <a:rPr lang="ru-RU" sz="36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Вывод</a:t>
            </a:r>
            <a:endParaRPr lang="en-US" sz="3600" dirty="0">
              <a:solidFill>
                <a:srgbClr val="FFC000"/>
              </a:solidFill>
            </a:endParaRPr>
          </a:p>
          <a:p>
            <a:pPr marL="137160" indent="0" algn="just">
              <a:buNone/>
            </a:pPr>
            <a:endParaRPr lang="ru-RU" sz="2400" dirty="0">
              <a:solidFill>
                <a:schemeClr val="tx1"/>
              </a:solidFill>
            </a:endParaRPr>
          </a:p>
          <a:p>
            <a:pPr marL="137160" indent="0" algn="just">
              <a:buNone/>
            </a:pPr>
            <a:r>
              <a:rPr lang="ru-RU" sz="27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Яндекс </a:t>
            </a:r>
            <a:r>
              <a:rPr lang="ru-RU" sz="27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переводчик плохо перевел тексты. Они не соответствуют оригиналу и правильности написания.  Также Яндекс переводчик плохо распознает предложения на грамматические правила.</a:t>
            </a:r>
          </a:p>
          <a:p>
            <a:pPr marL="137160" indent="0" algn="just">
              <a:buNone/>
            </a:pPr>
            <a:endParaRPr lang="ru-RU" sz="27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137160" indent="0" algn="just">
              <a:buNone/>
            </a:pPr>
            <a:r>
              <a:rPr lang="en-US" sz="27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Google </a:t>
            </a:r>
            <a:r>
              <a:rPr lang="ru-RU" sz="27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переводчик тоже плохо переводил тексты. Первый текст не соответствует оригиналу, также как и второй.</a:t>
            </a:r>
            <a:r>
              <a:rPr lang="en-US" sz="27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Google </a:t>
            </a:r>
            <a:r>
              <a:rPr lang="ru-RU" sz="27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переводчик плохая программа для перевода текста.</a:t>
            </a:r>
          </a:p>
          <a:p>
            <a:pPr marL="137160" indent="0" algn="just">
              <a:buNone/>
            </a:pPr>
            <a:endParaRPr lang="ru-RU" sz="27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137160" indent="0" algn="just">
              <a:buNone/>
            </a:pPr>
            <a:r>
              <a:rPr lang="en-US" sz="27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Reverso Context</a:t>
            </a:r>
            <a:r>
              <a:rPr lang="ru-RU" sz="27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поменял правильность текста и немного исказил смысл. Также как и другие представленные переводчики он не справился с задачей.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0489276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4400">
        <p14:honeycomb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6336704"/>
          </a:xfrm>
        </p:spPr>
        <p:txBody>
          <a:bodyPr>
            <a:normAutofit/>
          </a:bodyPr>
          <a:lstStyle/>
          <a:p>
            <a:pPr marL="137160" indent="0">
              <a:buNone/>
            </a:pPr>
            <a:endParaRPr lang="ru-RU" dirty="0" smtClean="0"/>
          </a:p>
          <a:p>
            <a:endParaRPr lang="ru-RU" dirty="0"/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598733369"/>
              </p:ext>
            </p:extLst>
          </p:nvPr>
        </p:nvGraphicFramePr>
        <p:xfrm>
          <a:off x="251522" y="116632"/>
          <a:ext cx="8784974" cy="65527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40876"/>
                <a:gridCol w="1740876"/>
                <a:gridCol w="1740876"/>
                <a:gridCol w="1740876"/>
                <a:gridCol w="1821470"/>
              </a:tblGrid>
              <a:tr h="1949890">
                <a:tc>
                  <a:txBody>
                    <a:bodyPr/>
                    <a:lstStyle/>
                    <a:p>
                      <a:pPr algn="just"/>
                      <a:r>
                        <a:rPr lang="ru-RU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Задание на перевод с английского</a:t>
                      </a:r>
                      <a:r>
                        <a:rPr lang="ru-RU" sz="20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языка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Оригинал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Яндекс переводчик</a:t>
                      </a:r>
                    </a:p>
                    <a:p>
                      <a:pPr algn="just"/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Google </a:t>
                      </a:r>
                      <a:r>
                        <a:rPr lang="ru-RU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переводчик</a:t>
                      </a:r>
                    </a:p>
                    <a:p>
                      <a:pPr algn="just"/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Reverso Context</a:t>
                      </a:r>
                    </a:p>
                    <a:p>
                      <a:pPr algn="just"/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2652948">
                <a:tc>
                  <a:txBody>
                    <a:bodyPr/>
                    <a:lstStyle/>
                    <a:p>
                      <a:pPr algn="just"/>
                      <a:r>
                        <a:rPr lang="en-US" sz="20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My bedroom is big. It's got a bed and a desk.</a:t>
                      </a:r>
                      <a:endParaRPr lang="ru-RU" sz="20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0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Моя</a:t>
                      </a:r>
                      <a:r>
                        <a:rPr lang="ru-RU" sz="2000" baseline="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спальня большая. В ней есть кровать и письменный стол. </a:t>
                      </a:r>
                      <a:endParaRPr lang="ru-RU" sz="20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0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У меня большая спальня. Там есть кровать и письменный стол.</a:t>
                      </a:r>
                      <a:endParaRPr lang="ru-RU" sz="20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Моя спальня большая. </a:t>
                      </a:r>
                      <a:r>
                        <a:rPr lang="ru-RU" sz="200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У него </a:t>
                      </a:r>
                      <a:r>
                        <a:rPr lang="ru-RU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есть кровать и письменный стол.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Моя спальня большая. </a:t>
                      </a:r>
                      <a:r>
                        <a:rPr lang="ru-RU" sz="200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У него </a:t>
                      </a:r>
                      <a:r>
                        <a:rPr lang="ru-RU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есть кровать и </a:t>
                      </a:r>
                      <a:r>
                        <a:rPr lang="ru-RU" sz="200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стол.</a:t>
                      </a:r>
                      <a:endParaRPr lang="ru-RU" sz="2000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949890">
                <a:tc>
                  <a:txBody>
                    <a:bodyPr/>
                    <a:lstStyle/>
                    <a:p>
                      <a:pPr algn="just"/>
                      <a:r>
                        <a:rPr lang="en-US" sz="20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He said that he cannot live without his family</a:t>
                      </a:r>
                      <a:r>
                        <a:rPr lang="ru-RU" sz="20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endParaRPr lang="en-US" sz="2000" dirty="0" smtClean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0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Он сказал, он не может жить без своей семьи.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0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Сказал, что не может жить без своей семьи.</a:t>
                      </a:r>
                      <a:endParaRPr lang="ru-RU" sz="20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00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Не сказал, </a:t>
                      </a:r>
                      <a:r>
                        <a:rPr lang="ru-RU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что не может жить без семьи.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Он</a:t>
                      </a:r>
                      <a:r>
                        <a:rPr lang="ru-RU" sz="20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000" baseline="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не хочет </a:t>
                      </a:r>
                      <a:r>
                        <a:rPr lang="ru-RU" sz="20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жить </a:t>
                      </a:r>
                      <a:r>
                        <a:rPr lang="ru-RU" sz="2000" baseline="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 его семьей.</a:t>
                      </a:r>
                      <a:endParaRPr lang="ru-RU" sz="2000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41133182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4400">
        <p14:honeycomb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-45719"/>
            <a:ext cx="8229600" cy="45719"/>
          </a:xfrm>
        </p:spPr>
        <p:txBody>
          <a:bodyPr>
            <a:normAutofit fontScale="90000"/>
          </a:bodyPr>
          <a:lstStyle/>
          <a:p>
            <a:pPr algn="just"/>
            <a:endParaRPr lang="ru-RU" sz="100" dirty="0">
              <a:latin typeface="+mn-lt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88640"/>
            <a:ext cx="8784976" cy="6480720"/>
          </a:xfrm>
        </p:spPr>
        <p:txBody>
          <a:bodyPr>
            <a:normAutofit fontScale="77500" lnSpcReduction="20000"/>
          </a:bodyPr>
          <a:lstStyle/>
          <a:p>
            <a:pPr marL="137160" indent="0" algn="just">
              <a:buNone/>
            </a:pPr>
            <a:r>
              <a:rPr lang="ru-RU" sz="4600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Вывод</a:t>
            </a:r>
          </a:p>
          <a:p>
            <a:pPr marL="137160" indent="0">
              <a:buNone/>
            </a:pPr>
            <a:endPara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137160" indent="0" algn="just">
              <a:buNone/>
            </a:pPr>
            <a:r>
              <a:rPr lang="ru-RU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Яндекс </a:t>
            </a:r>
            <a:r>
              <a:rPr lang="ru-RU" sz="3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переводчик переводил тексты хорошо, тексты соответствуют оригиналу. Яндекс переводчик довольно таки хорошо распознает тексты в простых предложениях.</a:t>
            </a:r>
          </a:p>
          <a:p>
            <a:pPr marL="137160" indent="0" algn="just">
              <a:buNone/>
            </a:pPr>
            <a:r>
              <a:rPr lang="ru-RU" sz="3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137160" indent="0" algn="just">
              <a:buNone/>
            </a:pPr>
            <a:r>
              <a:rPr lang="ru-RU" sz="3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Google переводчик распознавал тексты плохо. Они не соответствуют оригиналу. </a:t>
            </a:r>
            <a:r>
              <a:rPr lang="ru-RU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Переводчик </a:t>
            </a:r>
            <a:r>
              <a:rPr lang="ru-RU" sz="3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заменял слова на более удобные самому переводчику и исказил смысл второго текста.</a:t>
            </a:r>
          </a:p>
          <a:p>
            <a:pPr algn="just"/>
            <a:endParaRPr lang="ru-RU" sz="3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137160" indent="0" algn="just">
              <a:buNone/>
            </a:pPr>
            <a:r>
              <a:rPr lang="ru-RU" sz="3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Reverso Context также как и Google переводчик плохо переводил тексты. В первом тексте он неправильно перевел последнее предложение, а во втором немного поменял правильность текста.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9781563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4400">
        <p14:honeycomb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Объект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626686317"/>
              </p:ext>
            </p:extLst>
          </p:nvPr>
        </p:nvGraphicFramePr>
        <p:xfrm>
          <a:off x="1" y="404663"/>
          <a:ext cx="9180511" cy="625189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92036"/>
                <a:gridCol w="1792036"/>
                <a:gridCol w="1792036"/>
                <a:gridCol w="1860187"/>
                <a:gridCol w="1944216"/>
              </a:tblGrid>
              <a:tr h="1611530">
                <a:tc>
                  <a:txBody>
                    <a:bodyPr/>
                    <a:lstStyle/>
                    <a:p>
                      <a:pPr algn="just"/>
                      <a:r>
                        <a:rPr lang="ru-RU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Задания на перевод пословиц с английского</a:t>
                      </a:r>
                      <a:r>
                        <a:rPr lang="ru-RU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языка</a:t>
                      </a:r>
                      <a:endParaRPr lang="ru-RU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Оригинал</a:t>
                      </a:r>
                    </a:p>
                    <a:p>
                      <a:pPr algn="just"/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Яндекс переводчик</a:t>
                      </a:r>
                    </a:p>
                    <a:p>
                      <a:pPr algn="just"/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Google </a:t>
                      </a:r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переводчик</a:t>
                      </a:r>
                    </a:p>
                    <a:p>
                      <a:pPr algn="just"/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Reverso Context</a:t>
                      </a:r>
                    </a:p>
                    <a:p>
                      <a:pPr algn="just"/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546787">
                <a:tc>
                  <a:txBody>
                    <a:bodyPr/>
                    <a:lstStyle/>
                    <a:p>
                      <a:pPr algn="just"/>
                      <a:r>
                        <a:rPr lang="en-US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An apple a day keeps the doctor away</a:t>
                      </a:r>
                      <a:r>
                        <a:rPr lang="ru-RU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endParaRPr lang="ru-RU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Одно яблоко в день, и доктор не нужен.</a:t>
                      </a:r>
                      <a:endParaRPr lang="ru-RU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Одно яблоко в</a:t>
                      </a:r>
                      <a:r>
                        <a:rPr lang="ru-RU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день </a:t>
                      </a:r>
                      <a:r>
                        <a:rPr lang="ru-RU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отпугивает </a:t>
                      </a:r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доктора.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Яблоко в день </a:t>
                      </a:r>
                      <a:r>
                        <a:rPr lang="ru-RU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держит</a:t>
                      </a:r>
                      <a:r>
                        <a:rPr lang="ru-RU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доктора </a:t>
                      </a:r>
                      <a:r>
                        <a:rPr lang="ru-RU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подальше</a:t>
                      </a:r>
                      <a:r>
                        <a:rPr lang="ru-RU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endParaRPr lang="ru-RU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Кто по яблоку в день съедает, тот у доктора не бывает.</a:t>
                      </a:r>
                      <a:endParaRPr lang="ru-RU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546787">
                <a:tc>
                  <a:txBody>
                    <a:bodyPr/>
                    <a:lstStyle/>
                    <a:p>
                      <a:pPr algn="just"/>
                      <a:r>
                        <a:rPr lang="en-US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It’s raining cats and dogs. </a:t>
                      </a:r>
                      <a:endParaRPr lang="ru-RU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Льет как из ведра.</a:t>
                      </a:r>
                      <a:endParaRPr lang="ru-RU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Льет как из ведра.</a:t>
                      </a:r>
                      <a:endParaRPr lang="ru-RU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Идет дождь </a:t>
                      </a:r>
                      <a:r>
                        <a:rPr lang="ru-RU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кошек и собак.</a:t>
                      </a:r>
                      <a:endParaRPr lang="ru-RU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Это жрецы и собаки.</a:t>
                      </a:r>
                      <a:endParaRPr lang="ru-RU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546787">
                <a:tc>
                  <a:txBody>
                    <a:bodyPr/>
                    <a:lstStyle/>
                    <a:p>
                      <a:pPr algn="just"/>
                      <a:r>
                        <a:rPr lang="en-US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Don’t make a mountain out of an anthill. </a:t>
                      </a:r>
                      <a:endParaRPr lang="ru-RU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Не делай из мухи слона.</a:t>
                      </a:r>
                      <a:endParaRPr lang="ru-RU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Не делайте </a:t>
                      </a:r>
                      <a:r>
                        <a:rPr lang="ru-RU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гору из муравейника</a:t>
                      </a:r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Не делай </a:t>
                      </a:r>
                      <a:r>
                        <a:rPr lang="ru-RU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из муравейника гору.</a:t>
                      </a:r>
                      <a:endParaRPr lang="ru-RU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Не делай </a:t>
                      </a:r>
                      <a:r>
                        <a:rPr lang="ru-RU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гору из муравейника.</a:t>
                      </a:r>
                      <a:endParaRPr lang="ru-RU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6184234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4400">
        <p14:honeycomb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16632"/>
            <a:ext cx="8784976" cy="6624736"/>
          </a:xfrm>
        </p:spPr>
        <p:txBody>
          <a:bodyPr>
            <a:normAutofit fontScale="92500" lnSpcReduction="20000"/>
          </a:bodyPr>
          <a:lstStyle/>
          <a:p>
            <a:pPr marL="137160" indent="0" algn="just">
              <a:buNone/>
            </a:pPr>
            <a:r>
              <a:rPr lang="ru-RU" sz="39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Вывод</a:t>
            </a:r>
          </a:p>
          <a:p>
            <a:pPr marL="137160" indent="0" algn="just">
              <a:buNone/>
            </a:pPr>
            <a:endParaRPr lang="ru-RU" sz="2400" dirty="0">
              <a:solidFill>
                <a:schemeClr val="tx1"/>
              </a:solidFill>
            </a:endParaRPr>
          </a:p>
          <a:p>
            <a:pPr marL="137160" indent="0" algn="just">
              <a:buNone/>
            </a:pPr>
            <a:r>
              <a:rPr lang="ru-RU" sz="29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Яндекс переводчик предоставляет плохой перевод </a:t>
            </a:r>
            <a:r>
              <a:rPr lang="ru-RU" sz="29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пословиц, </a:t>
            </a:r>
            <a:r>
              <a:rPr lang="ru-RU" sz="29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он </a:t>
            </a:r>
            <a:r>
              <a:rPr lang="ru-RU" sz="29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переводит дословно и искажает смысл текста. Только вторую пословицу он перевел как следует. </a:t>
            </a:r>
            <a:r>
              <a:rPr lang="ru-RU" sz="29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Также большинство  слов не соответствуют словам пройденными на </a:t>
            </a:r>
            <a:r>
              <a:rPr lang="ru-RU" sz="29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уроке.</a:t>
            </a:r>
          </a:p>
          <a:p>
            <a:pPr marL="137160" indent="0" algn="just">
              <a:buNone/>
            </a:pPr>
            <a:endParaRPr lang="ru-RU" sz="29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137160" indent="0" algn="just">
              <a:buNone/>
            </a:pPr>
            <a:r>
              <a:rPr lang="ru-RU" sz="29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Google </a:t>
            </a:r>
            <a:r>
              <a:rPr lang="ru-RU" sz="29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переводчик </a:t>
            </a:r>
            <a:r>
              <a:rPr lang="ru-RU" sz="29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плохо распознает пословицы, </a:t>
            </a:r>
            <a:r>
              <a:rPr lang="ru-RU" sz="29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он переводил </a:t>
            </a:r>
            <a:r>
              <a:rPr lang="ru-RU" sz="29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их дословно и исказил смысл текста . </a:t>
            </a:r>
            <a:r>
              <a:rPr lang="ru-RU" sz="29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Google-переводчик плохая программа для </a:t>
            </a:r>
            <a:r>
              <a:rPr lang="ru-RU" sz="29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перевода пословиц.</a:t>
            </a:r>
          </a:p>
          <a:p>
            <a:pPr marL="137160" indent="0" algn="just">
              <a:buNone/>
            </a:pPr>
            <a:endParaRPr lang="ru-RU" sz="29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137160" indent="0" algn="just">
              <a:buNone/>
            </a:pPr>
            <a:r>
              <a:rPr lang="ru-RU" sz="29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9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Reverso Context </a:t>
            </a:r>
            <a:r>
              <a:rPr lang="ru-RU" sz="29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переводит пословицы </a:t>
            </a:r>
            <a:r>
              <a:rPr lang="ru-RU" sz="29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дословно и сильно искажает смысл данных пословиц как и в остальных переводчиках. Особенно он плохо перевел вторую пословицу, которая не соответствует ни одному слову </a:t>
            </a:r>
            <a:r>
              <a:rPr lang="ru-RU" sz="29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оригинале. Reverso Context плохая программа для перевода </a:t>
            </a:r>
            <a:r>
              <a:rPr lang="ru-RU" sz="29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пословиц.</a:t>
            </a:r>
            <a:endParaRPr lang="ru-RU" sz="29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3590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4400">
        <p14:honeycomb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1520" y="260648"/>
            <a:ext cx="8568952" cy="6408712"/>
          </a:xfrm>
        </p:spPr>
        <p:txBody>
          <a:bodyPr>
            <a:normAutofit/>
          </a:bodyPr>
          <a:lstStyle/>
          <a:p>
            <a:pPr marL="182880" indent="0" algn="ctr">
              <a:buNone/>
            </a:pPr>
            <a:r>
              <a:rPr lang="ru-RU" sz="2400" dirty="0">
                <a:effectLst/>
              </a:rPr>
              <a:t/>
            </a:r>
            <a:br>
              <a:rPr lang="ru-RU" sz="2400" dirty="0">
                <a:effectLst/>
              </a:rPr>
            </a:br>
            <a:r>
              <a:rPr lang="ru-RU" sz="2400" dirty="0" smtClean="0">
                <a:effectLst/>
              </a:rPr>
              <a:t/>
            </a:r>
            <a:br>
              <a:rPr lang="ru-RU" sz="2400" dirty="0" smtClean="0">
                <a:effectLst/>
              </a:rPr>
            </a:br>
            <a:r>
              <a:rPr lang="ru-RU" sz="2400" dirty="0">
                <a:effectLst/>
              </a:rPr>
              <a:t/>
            </a:r>
            <a:br>
              <a:rPr lang="ru-RU" sz="2400" dirty="0">
                <a:effectLst/>
              </a:rPr>
            </a:br>
            <a:r>
              <a:rPr lang="ru-RU" sz="2400" dirty="0" smtClean="0">
                <a:effectLst/>
              </a:rPr>
              <a:t/>
            </a:r>
            <a:br>
              <a:rPr lang="ru-RU" sz="2400" dirty="0" smtClean="0">
                <a:effectLst/>
              </a:rPr>
            </a:br>
            <a:r>
              <a:rPr lang="ru-RU" sz="2400" dirty="0">
                <a:effectLst/>
              </a:rPr>
              <a:t/>
            </a:r>
            <a:br>
              <a:rPr lang="ru-RU" sz="2400" dirty="0">
                <a:effectLst/>
              </a:rPr>
            </a:br>
            <a:r>
              <a:rPr lang="ru-RU" sz="2400" dirty="0" smtClean="0">
                <a:effectLst/>
              </a:rPr>
              <a:t/>
            </a:r>
            <a:br>
              <a:rPr lang="ru-RU" sz="2400" dirty="0" smtClean="0">
                <a:effectLst/>
              </a:rPr>
            </a:br>
            <a:r>
              <a:rPr lang="ru-RU" sz="6000" dirty="0" smtClean="0">
                <a:effectLst/>
                <a:latin typeface="Times New Roman" pitchFamily="18" charset="0"/>
                <a:cs typeface="Times New Roman" pitchFamily="18" charset="0"/>
              </a:rPr>
              <a:t>Спасибо за внимание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360058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4400">
        <p14:honeycomb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хническая">
  <a:themeElements>
    <a:clrScheme name="Модульная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Техническая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хниче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Technic</Template>
  <TotalTime>8913</TotalTime>
  <Words>1068</Words>
  <Application>Microsoft Office PowerPoint</Application>
  <PresentationFormat>Экран (4:3)</PresentationFormat>
  <Paragraphs>129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Техническая</vt:lpstr>
      <vt:lpstr>Муниципальное общеобразовательное учреждение                                                           «Магнитная средняя общеобразовательная школа»    Социальный проект на тему online-переводчик: враг или помощник?  Автор проекта: Карабулатова Кира , обучающаяся 7а класс Наставник проекта: Зайцева Елена Васильевна, учитель английского языка  п. Магнитный 2020г. </vt:lpstr>
      <vt:lpstr>Слайд 2</vt:lpstr>
      <vt:lpstr>Слайд 3</vt:lpstr>
      <vt:lpstr>Что такое онлайн – переводчик? Самые популярные онлайн - переводчики </vt:lpstr>
      <vt:lpstr>Плюсы:</vt:lpstr>
      <vt:lpstr>Слайд 6</vt:lpstr>
      <vt:lpstr>Слайд 7</vt:lpstr>
      <vt:lpstr>Анкетирование </vt:lpstr>
      <vt:lpstr>Апробирование online- переводчиков</vt:lpstr>
      <vt:lpstr>Слайд 10</vt:lpstr>
      <vt:lpstr>Слайд 11</vt:lpstr>
      <vt:lpstr>Слайд 12</vt:lpstr>
      <vt:lpstr>Слайд 13</vt:lpstr>
      <vt:lpstr>Слайд 14</vt:lpstr>
      <vt:lpstr>      Спасибо за внимание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Елена</cp:lastModifiedBy>
  <cp:revision>114</cp:revision>
  <dcterms:created xsi:type="dcterms:W3CDTF">2020-02-29T09:56:01Z</dcterms:created>
  <dcterms:modified xsi:type="dcterms:W3CDTF">2020-03-11T15:44:12Z</dcterms:modified>
</cp:coreProperties>
</file>